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68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65290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AJIOD  DJK Introduction to HTML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574500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HTML, or Hypertext Markup Language, is the standard language used to create and structure the content of web pages. It provides a framework for presenting information in an organized and visually appealing way on the internet.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45080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057" y="6458426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432352"/>
            <a:ext cx="382464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Mohammad Javad Sharifi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255" y="1199078"/>
            <a:ext cx="4471868" cy="558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02"/>
              </a:lnSpc>
              <a:buNone/>
            </a:pPr>
            <a:r>
              <a:rPr lang="en-US" sz="352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</a:t>
            </a:r>
            <a:endParaRPr lang="en-US" sz="3521" dirty="0"/>
          </a:p>
        </p:txBody>
      </p:sp>
      <p:sp>
        <p:nvSpPr>
          <p:cNvPr id="6" name="Shape 2"/>
          <p:cNvSpPr/>
          <p:nvPr/>
        </p:nvSpPr>
        <p:spPr>
          <a:xfrm>
            <a:off x="704255" y="2059900"/>
            <a:ext cx="7735491" cy="4970621"/>
          </a:xfrm>
          <a:prstGeom prst="roundRect">
            <a:avLst>
              <a:gd name="adj" fmla="val 607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11875" y="2067520"/>
            <a:ext cx="7720251" cy="15444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13090" y="2195870"/>
            <a:ext cx="3453884" cy="321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Fundamentals</a:t>
            </a:r>
            <a:endParaRPr lang="en-US" sz="1585" dirty="0"/>
          </a:p>
        </p:txBody>
      </p:sp>
      <p:sp>
        <p:nvSpPr>
          <p:cNvPr id="9" name="Text 5"/>
          <p:cNvSpPr/>
          <p:nvPr/>
        </p:nvSpPr>
        <p:spPr>
          <a:xfrm>
            <a:off x="4777026" y="2195870"/>
            <a:ext cx="3453884" cy="1287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provides the basic structure and content for web pages, including headings, paragraphs, links, and images.</a:t>
            </a:r>
            <a:endParaRPr lang="en-US" sz="1585" dirty="0"/>
          </a:p>
        </p:txBody>
      </p:sp>
      <p:sp>
        <p:nvSpPr>
          <p:cNvPr id="10" name="Shape 6"/>
          <p:cNvSpPr/>
          <p:nvPr/>
        </p:nvSpPr>
        <p:spPr>
          <a:xfrm>
            <a:off x="711875" y="3611999"/>
            <a:ext cx="7720251" cy="15444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13090" y="3740348"/>
            <a:ext cx="3453884" cy="321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Semantic Markup</a:t>
            </a:r>
            <a:endParaRPr lang="en-US" sz="1585" dirty="0"/>
          </a:p>
        </p:txBody>
      </p:sp>
      <p:sp>
        <p:nvSpPr>
          <p:cNvPr id="12" name="Text 8"/>
          <p:cNvSpPr/>
          <p:nvPr/>
        </p:nvSpPr>
        <p:spPr>
          <a:xfrm>
            <a:off x="4777026" y="3740348"/>
            <a:ext cx="3453884" cy="1287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 use of HTML elements and attributes helps search engines and assistive technologies understand the meaning and purpose of web content.</a:t>
            </a:r>
            <a:endParaRPr lang="en-US" sz="1585" dirty="0"/>
          </a:p>
        </p:txBody>
      </p:sp>
      <p:sp>
        <p:nvSpPr>
          <p:cNvPr id="13" name="Shape 9"/>
          <p:cNvSpPr/>
          <p:nvPr/>
        </p:nvSpPr>
        <p:spPr>
          <a:xfrm>
            <a:off x="711875" y="5156478"/>
            <a:ext cx="7720251" cy="18664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13090" y="5284827"/>
            <a:ext cx="3453884" cy="321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Learning</a:t>
            </a:r>
            <a:endParaRPr lang="en-US" sz="1585" dirty="0"/>
          </a:p>
        </p:txBody>
      </p:sp>
      <p:sp>
        <p:nvSpPr>
          <p:cNvPr id="15" name="Text 11"/>
          <p:cNvSpPr/>
          <p:nvPr/>
        </p:nvSpPr>
        <p:spPr>
          <a:xfrm>
            <a:off x="4777026" y="5284827"/>
            <a:ext cx="3453884" cy="160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15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the web evolves, staying up-to-date with the latest HTML features and best practices is crucial for creating effective and accessible web experiences.</a:t>
            </a:r>
            <a:endParaRPr lang="en-US" sz="15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87225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What is HTML?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Definition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764875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is a markup language that defines the structure and layout of a web page, including headings, paragraphs, links, and images.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Purpose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76487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primary purpose of HTML is to communicate the content and organization of a web page to web browsers, which then interpret the code and display the page accordingly.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Functionality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76487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tags and elements work together to create the visual and interactive elements of a website, from basic text formatting to complex multimedia features.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975" y="939403"/>
            <a:ext cx="4793933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8"/>
              </a:lnSpc>
              <a:buNone/>
            </a:pPr>
            <a:r>
              <a:rPr lang="en-US" sz="377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Structure</a:t>
            </a:r>
            <a:endParaRPr lang="en-US" sz="3775" dirty="0"/>
          </a:p>
        </p:txBody>
      </p:sp>
      <p:sp>
        <p:nvSpPr>
          <p:cNvPr id="6" name="Shape 2"/>
          <p:cNvSpPr/>
          <p:nvPr/>
        </p:nvSpPr>
        <p:spPr>
          <a:xfrm>
            <a:off x="1065014" y="1862018"/>
            <a:ext cx="26908" cy="5428059"/>
          </a:xfrm>
          <a:prstGeom prst="roundRect">
            <a:avLst>
              <a:gd name="adj" fmla="val 120258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1321117" y="2333863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835819" y="2104668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16198" y="2203490"/>
            <a:ext cx="124420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265" dirty="0"/>
          </a:p>
        </p:txBody>
      </p:sp>
      <p:sp>
        <p:nvSpPr>
          <p:cNvPr id="10" name="Text 6"/>
          <p:cNvSpPr/>
          <p:nvPr/>
        </p:nvSpPr>
        <p:spPr>
          <a:xfrm>
            <a:off x="2264926" y="207764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Document</a:t>
            </a:r>
            <a:endParaRPr lang="en-US" sz="1887" dirty="0"/>
          </a:p>
        </p:txBody>
      </p:sp>
      <p:sp>
        <p:nvSpPr>
          <p:cNvPr id="11" name="Text 7"/>
          <p:cNvSpPr/>
          <p:nvPr/>
        </p:nvSpPr>
        <p:spPr>
          <a:xfrm>
            <a:off x="2264926" y="2506623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HTML document consists of a series of elements, which are denoted by tags enclosed in angle brackets, such as </a:t>
            </a:r>
            <a:r>
              <a:rPr lang="en-US" sz="1699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&lt;html&gt;</a:t>
            </a: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99" dirty="0"/>
          </a:p>
        </p:txBody>
      </p:sp>
      <p:sp>
        <p:nvSpPr>
          <p:cNvPr id="12" name="Shape 8"/>
          <p:cNvSpPr/>
          <p:nvPr/>
        </p:nvSpPr>
        <p:spPr>
          <a:xfrm>
            <a:off x="1321117" y="4100036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835819" y="3870841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8458" y="3969663"/>
            <a:ext cx="159901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265" dirty="0"/>
          </a:p>
        </p:txBody>
      </p:sp>
      <p:sp>
        <p:nvSpPr>
          <p:cNvPr id="15" name="Text 11"/>
          <p:cNvSpPr/>
          <p:nvPr/>
        </p:nvSpPr>
        <p:spPr>
          <a:xfrm>
            <a:off x="2264926" y="3843814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Head and Body</a:t>
            </a:r>
            <a:endParaRPr lang="en-US" sz="1887" dirty="0"/>
          </a:p>
        </p:txBody>
      </p:sp>
      <p:sp>
        <p:nvSpPr>
          <p:cNvPr id="16" name="Text 12"/>
          <p:cNvSpPr/>
          <p:nvPr/>
        </p:nvSpPr>
        <p:spPr>
          <a:xfrm>
            <a:off x="2264926" y="4272796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699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section contains metadata about the page, while the </a:t>
            </a:r>
            <a:r>
              <a:rPr lang="en-US" sz="1699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section holds the visible content.</a:t>
            </a:r>
            <a:endParaRPr lang="en-US" sz="1699" dirty="0"/>
          </a:p>
        </p:txBody>
      </p:sp>
      <p:sp>
        <p:nvSpPr>
          <p:cNvPr id="17" name="Shape 13"/>
          <p:cNvSpPr/>
          <p:nvPr/>
        </p:nvSpPr>
        <p:spPr>
          <a:xfrm>
            <a:off x="1321117" y="5866209"/>
            <a:ext cx="754975" cy="26908"/>
          </a:xfrm>
          <a:prstGeom prst="roundRect">
            <a:avLst>
              <a:gd name="adj" fmla="val 1202585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835819" y="5637014"/>
            <a:ext cx="485299" cy="485299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4291" y="5735836"/>
            <a:ext cx="168354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65"/>
              </a:lnSpc>
              <a:buNone/>
            </a:pPr>
            <a:r>
              <a:rPr lang="en-US" sz="226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265" dirty="0"/>
          </a:p>
        </p:txBody>
      </p:sp>
      <p:sp>
        <p:nvSpPr>
          <p:cNvPr id="20" name="Text 16"/>
          <p:cNvSpPr/>
          <p:nvPr/>
        </p:nvSpPr>
        <p:spPr>
          <a:xfrm>
            <a:off x="2264926" y="5609987"/>
            <a:ext cx="2508528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sz="18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Nesting and Hierarchy</a:t>
            </a:r>
            <a:endParaRPr lang="en-US" sz="1887" dirty="0"/>
          </a:p>
        </p:txBody>
      </p:sp>
      <p:sp>
        <p:nvSpPr>
          <p:cNvPr id="21" name="Text 17"/>
          <p:cNvSpPr/>
          <p:nvPr/>
        </p:nvSpPr>
        <p:spPr>
          <a:xfrm>
            <a:off x="2264926" y="6038969"/>
            <a:ext cx="6124099" cy="1035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16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elements can be nested within each other, creating a hierarchical structure that defines the relationships between different parts of the page.</a:t>
            </a:r>
            <a:endParaRPr lang="en-US" sz="16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4457" y="1103114"/>
            <a:ext cx="4114800" cy="5143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4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Elements</a:t>
            </a:r>
            <a:endParaRPr lang="en-US" sz="3240" dirty="0"/>
          </a:p>
        </p:txBody>
      </p:sp>
      <p:sp>
        <p:nvSpPr>
          <p:cNvPr id="6" name="Shape 2"/>
          <p:cNvSpPr/>
          <p:nvPr/>
        </p:nvSpPr>
        <p:spPr>
          <a:xfrm>
            <a:off x="6134457" y="2103358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9358" y="2188131"/>
            <a:ext cx="106799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736199" y="2103358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Semantic Elements</a:t>
            </a:r>
            <a:endParaRPr lang="en-US" sz="1620" dirty="0"/>
          </a:p>
        </p:txBody>
      </p:sp>
      <p:sp>
        <p:nvSpPr>
          <p:cNvPr id="9" name="Text 5"/>
          <p:cNvSpPr/>
          <p:nvPr/>
        </p:nvSpPr>
        <p:spPr>
          <a:xfrm>
            <a:off x="6736199" y="2471618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provides a variety of semantic elements, such as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&lt;header&gt;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&lt;nav&gt;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&lt;article&gt;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which help convey the meaning and purpose of different parts of the page.</a:t>
            </a:r>
            <a:endParaRPr lang="en-US" sz="1458" dirty="0"/>
          </a:p>
        </p:txBody>
      </p:sp>
      <p:sp>
        <p:nvSpPr>
          <p:cNvPr id="10" name="Shape 6"/>
          <p:cNvSpPr/>
          <p:nvPr/>
        </p:nvSpPr>
        <p:spPr>
          <a:xfrm>
            <a:off x="6134457" y="3457456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274118" y="3542228"/>
            <a:ext cx="137279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736199" y="3457456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Formatting Elements</a:t>
            </a:r>
            <a:endParaRPr lang="en-US" sz="1620" dirty="0"/>
          </a:p>
        </p:txBody>
      </p:sp>
      <p:sp>
        <p:nvSpPr>
          <p:cNvPr id="13" name="Text 9"/>
          <p:cNvSpPr/>
          <p:nvPr/>
        </p:nvSpPr>
        <p:spPr>
          <a:xfrm>
            <a:off x="6736199" y="3825716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Elements like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&lt;h6&gt;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headings,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paragraphs, and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&lt;em&gt;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&lt;strong&gt;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emphasis allow for basic text formatting.</a:t>
            </a:r>
            <a:endParaRPr lang="en-US" sz="1458" dirty="0"/>
          </a:p>
        </p:txBody>
      </p:sp>
      <p:sp>
        <p:nvSpPr>
          <p:cNvPr id="14" name="Shape 10"/>
          <p:cNvSpPr/>
          <p:nvPr/>
        </p:nvSpPr>
        <p:spPr>
          <a:xfrm>
            <a:off x="6134457" y="4811554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70427" y="4896326"/>
            <a:ext cx="144542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6736199" y="4811554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Multimedia Elements</a:t>
            </a:r>
            <a:endParaRPr lang="en-US" sz="1620" dirty="0"/>
          </a:p>
        </p:txBody>
      </p:sp>
      <p:sp>
        <p:nvSpPr>
          <p:cNvPr id="17" name="Text 13"/>
          <p:cNvSpPr/>
          <p:nvPr/>
        </p:nvSpPr>
        <p:spPr>
          <a:xfrm>
            <a:off x="6736199" y="5179814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supports a variety of multimedia elements, including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&lt;img&gt;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images,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&lt;video&gt;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videos, and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&lt;audio&gt;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audio clips.</a:t>
            </a:r>
            <a:endParaRPr lang="en-US" sz="1458" dirty="0"/>
          </a:p>
        </p:txBody>
      </p:sp>
      <p:sp>
        <p:nvSpPr>
          <p:cNvPr id="18" name="Shape 14"/>
          <p:cNvSpPr/>
          <p:nvPr/>
        </p:nvSpPr>
        <p:spPr>
          <a:xfrm>
            <a:off x="6134457" y="6165652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73046" y="6250424"/>
            <a:ext cx="139422" cy="246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4"/>
              </a:lnSpc>
              <a:buNone/>
            </a:pPr>
            <a:r>
              <a:rPr lang="en-US" sz="1944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944" dirty="0"/>
          </a:p>
        </p:txBody>
      </p:sp>
      <p:sp>
        <p:nvSpPr>
          <p:cNvPr id="20" name="Text 16"/>
          <p:cNvSpPr/>
          <p:nvPr/>
        </p:nvSpPr>
        <p:spPr>
          <a:xfrm>
            <a:off x="6736199" y="6165652"/>
            <a:ext cx="2057400" cy="2571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en-US" sz="162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Interactive Elements</a:t>
            </a:r>
            <a:endParaRPr lang="en-US" sz="1620" dirty="0"/>
          </a:p>
        </p:txBody>
      </p:sp>
      <p:sp>
        <p:nvSpPr>
          <p:cNvPr id="21" name="Text 17"/>
          <p:cNvSpPr/>
          <p:nvPr/>
        </p:nvSpPr>
        <p:spPr>
          <a:xfrm>
            <a:off x="6736199" y="6533912"/>
            <a:ext cx="7246144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Elements like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links,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&lt;form&gt;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user input, and </a:t>
            </a:r>
            <a:r>
              <a:rPr lang="en-US" sz="145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&lt;button&gt;</a:t>
            </a: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interactive controls enable interactive features on web pages.</a:t>
            </a:r>
            <a:endParaRPr lang="en-US" sz="14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5841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2584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3840480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Attributes</a:t>
            </a:r>
            <a:endParaRPr lang="en-US" sz="302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14438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1915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Attributes</a:t>
            </a:r>
            <a:endParaRPr lang="en-US" sz="1512" dirty="0"/>
          </a:p>
        </p:txBody>
      </p:sp>
      <p:sp>
        <p:nvSpPr>
          <p:cNvPr id="8" name="Text 3"/>
          <p:cNvSpPr/>
          <p:nvPr/>
        </p:nvSpPr>
        <p:spPr>
          <a:xfrm>
            <a:off x="6091238" y="216277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 provide additional information about HTML elements, such as the URL of a link or the size of an image.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23433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839051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Values</a:t>
            </a:r>
            <a:endParaRPr lang="en-US" sz="1512" dirty="0"/>
          </a:p>
        </p:txBody>
      </p:sp>
      <p:sp>
        <p:nvSpPr>
          <p:cNvPr id="11" name="Text 5"/>
          <p:cNvSpPr/>
          <p:nvPr/>
        </p:nvSpPr>
        <p:spPr>
          <a:xfrm>
            <a:off x="6091238" y="418266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 have values that specify the desired behavior or properties of an element, like the target of a link or the file source of an image.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25422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858947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Syntax</a:t>
            </a:r>
            <a:endParaRPr lang="en-US" sz="1512" dirty="0"/>
          </a:p>
        </p:txBody>
      </p:sp>
      <p:sp>
        <p:nvSpPr>
          <p:cNvPr id="14" name="Text 7"/>
          <p:cNvSpPr/>
          <p:nvPr/>
        </p:nvSpPr>
        <p:spPr>
          <a:xfrm>
            <a:off x="6091238" y="620256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 are added within the opening tag of an HTML element, with the attribute name followed by an equal sign and the attribute value in quotes.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274123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878842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Examples</a:t>
            </a:r>
            <a:endParaRPr lang="en-US" sz="1512" dirty="0"/>
          </a:p>
        </p:txBody>
      </p:sp>
      <p:sp>
        <p:nvSpPr>
          <p:cNvPr id="17" name="Text 9"/>
          <p:cNvSpPr/>
          <p:nvPr/>
        </p:nvSpPr>
        <p:spPr>
          <a:xfrm>
            <a:off x="6091238" y="8222456"/>
            <a:ext cx="7934325" cy="560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attributes include </a:t>
            </a:r>
            <a:r>
              <a:rPr lang="en-US" sz="1361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361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361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r>
              <a:rPr lang="en-US" sz="1361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which are used to define image sources, link destinations, CSS classes, and unique identifiers, respectively.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6479" y="802958"/>
            <a:ext cx="4000857" cy="500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38"/>
              </a:lnSpc>
              <a:buNone/>
            </a:pPr>
            <a:r>
              <a:rPr lang="en-US" sz="3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Headings</a:t>
            </a:r>
            <a:endParaRPr lang="en-US" sz="3150" dirty="0"/>
          </a:p>
        </p:txBody>
      </p:sp>
      <p:sp>
        <p:nvSpPr>
          <p:cNvPr id="6" name="Shape 2"/>
          <p:cNvSpPr/>
          <p:nvPr/>
        </p:nvSpPr>
        <p:spPr>
          <a:xfrm>
            <a:off x="6116479" y="1573054"/>
            <a:ext cx="7883842" cy="1332190"/>
          </a:xfrm>
          <a:prstGeom prst="roundRect">
            <a:avLst>
              <a:gd name="adj" fmla="val 2027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11741" y="1768316"/>
            <a:ext cx="2000369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9"/>
              </a:lnSpc>
              <a:buNone/>
            </a:pPr>
            <a:r>
              <a:rPr lang="en-US" sz="157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Hierarchy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6311741" y="2126337"/>
            <a:ext cx="7493318" cy="5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provides six levels of headings, from </a:t>
            </a:r>
            <a:r>
              <a:rPr lang="en-US" sz="141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</a:t>
            </a: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</a:t>
            </a:r>
            <a:r>
              <a:rPr lang="en-US" sz="141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&lt;h6&gt;</a:t>
            </a: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which represent the structure and importance of content on a web page.</a:t>
            </a:r>
            <a:endParaRPr lang="en-US" sz="1418" dirty="0"/>
          </a:p>
        </p:txBody>
      </p:sp>
      <p:sp>
        <p:nvSpPr>
          <p:cNvPr id="9" name="Shape 5"/>
          <p:cNvSpPr/>
          <p:nvPr/>
        </p:nvSpPr>
        <p:spPr>
          <a:xfrm>
            <a:off x="6116479" y="3085267"/>
            <a:ext cx="7883842" cy="1324570"/>
          </a:xfrm>
          <a:prstGeom prst="roundRect">
            <a:avLst>
              <a:gd name="adj" fmla="val 20388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11741" y="3280529"/>
            <a:ext cx="2000369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9"/>
              </a:lnSpc>
              <a:buNone/>
            </a:pPr>
            <a:r>
              <a:rPr lang="en-US" sz="157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Semantics</a:t>
            </a:r>
            <a:endParaRPr lang="en-US" sz="1575" dirty="0"/>
          </a:p>
        </p:txBody>
      </p:sp>
      <p:sp>
        <p:nvSpPr>
          <p:cNvPr id="11" name="Text 7"/>
          <p:cNvSpPr/>
          <p:nvPr/>
        </p:nvSpPr>
        <p:spPr>
          <a:xfrm>
            <a:off x="6311741" y="3638550"/>
            <a:ext cx="749331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Headings help search engines and assistive technologies understand the organization and meaning of a web page's content.</a:t>
            </a:r>
            <a:endParaRPr lang="en-US" sz="1418" dirty="0"/>
          </a:p>
        </p:txBody>
      </p:sp>
      <p:sp>
        <p:nvSpPr>
          <p:cNvPr id="12" name="Shape 8"/>
          <p:cNvSpPr/>
          <p:nvPr/>
        </p:nvSpPr>
        <p:spPr>
          <a:xfrm>
            <a:off x="6116479" y="4589859"/>
            <a:ext cx="7883842" cy="1324570"/>
          </a:xfrm>
          <a:prstGeom prst="roundRect">
            <a:avLst>
              <a:gd name="adj" fmla="val 20388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11741" y="4785122"/>
            <a:ext cx="2000369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9"/>
              </a:lnSpc>
              <a:buNone/>
            </a:pPr>
            <a:r>
              <a:rPr lang="en-US" sz="157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Styling</a:t>
            </a:r>
            <a:endParaRPr lang="en-US" sz="1575" dirty="0"/>
          </a:p>
        </p:txBody>
      </p:sp>
      <p:sp>
        <p:nvSpPr>
          <p:cNvPr id="14" name="Text 10"/>
          <p:cNvSpPr/>
          <p:nvPr/>
        </p:nvSpPr>
        <p:spPr>
          <a:xfrm>
            <a:off x="6311741" y="5143143"/>
            <a:ext cx="749331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Headings can be styled using CSS to create visually appealing and consistent typography throughout a website.</a:t>
            </a:r>
            <a:endParaRPr lang="en-US" sz="1418" dirty="0"/>
          </a:p>
        </p:txBody>
      </p:sp>
      <p:sp>
        <p:nvSpPr>
          <p:cNvPr id="15" name="Shape 11"/>
          <p:cNvSpPr/>
          <p:nvPr/>
        </p:nvSpPr>
        <p:spPr>
          <a:xfrm>
            <a:off x="6116479" y="6094452"/>
            <a:ext cx="7883842" cy="1332190"/>
          </a:xfrm>
          <a:prstGeom prst="roundRect">
            <a:avLst>
              <a:gd name="adj" fmla="val 20272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11741" y="6289715"/>
            <a:ext cx="2000369" cy="2500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9"/>
              </a:lnSpc>
              <a:buNone/>
            </a:pPr>
            <a:r>
              <a:rPr lang="en-US" sz="1575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Best Practices</a:t>
            </a:r>
            <a:endParaRPr lang="en-US" sz="1575" dirty="0"/>
          </a:p>
        </p:txBody>
      </p:sp>
      <p:sp>
        <p:nvSpPr>
          <p:cNvPr id="17" name="Text 13"/>
          <p:cNvSpPr/>
          <p:nvPr/>
        </p:nvSpPr>
        <p:spPr>
          <a:xfrm>
            <a:off x="6311741" y="6647736"/>
            <a:ext cx="7493318" cy="583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headings in a logical order, with </a:t>
            </a:r>
            <a:r>
              <a:rPr lang="en-US" sz="1418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</a:t>
            </a:r>
            <a:r>
              <a:rPr lang="en-US" sz="141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representing the main topic and lower-level headings for subtopics and sections.</a:t>
            </a:r>
            <a:endParaRPr lang="en-US" sz="1418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654963"/>
            <a:ext cx="5290423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Paragraphs</a:t>
            </a:r>
            <a:endParaRPr lang="en-US" sz="416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99" y="1673185"/>
            <a:ext cx="1190268" cy="19045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66936" y="1911191"/>
            <a:ext cx="2645212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Structure</a:t>
            </a:r>
            <a:endParaRPr lang="en-US" sz="2083" dirty="0"/>
          </a:p>
        </p:txBody>
      </p:sp>
      <p:sp>
        <p:nvSpPr>
          <p:cNvPr id="8" name="Text 3"/>
          <p:cNvSpPr/>
          <p:nvPr/>
        </p:nvSpPr>
        <p:spPr>
          <a:xfrm>
            <a:off x="7866936" y="2384584"/>
            <a:ext cx="5930265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9"/>
              </a:lnSpc>
              <a:buNone/>
            </a:pPr>
            <a:r>
              <a:rPr lang="en-US" sz="18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875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&lt;p&gt;</a:t>
            </a:r>
            <a:r>
              <a:rPr lang="en-US" sz="18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element is used to create paragraphs of text on a web page.</a:t>
            </a:r>
            <a:endParaRPr lang="en-US" sz="187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599" y="3577709"/>
            <a:ext cx="1190268" cy="19045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866936" y="3815715"/>
            <a:ext cx="2645212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Formatting</a:t>
            </a:r>
            <a:endParaRPr lang="en-US" sz="2083" dirty="0"/>
          </a:p>
        </p:txBody>
      </p:sp>
      <p:sp>
        <p:nvSpPr>
          <p:cNvPr id="11" name="Text 5"/>
          <p:cNvSpPr/>
          <p:nvPr/>
        </p:nvSpPr>
        <p:spPr>
          <a:xfrm>
            <a:off x="7866936" y="4289108"/>
            <a:ext cx="5930265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9"/>
              </a:lnSpc>
              <a:buNone/>
            </a:pPr>
            <a:r>
              <a:rPr lang="en-US" sz="18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Paragraphs can be further styled using CSS to control the appearance, such as font, size, and alignment.</a:t>
            </a:r>
            <a:endParaRPr lang="en-US" sz="187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99" y="5482233"/>
            <a:ext cx="1190268" cy="209240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866936" y="5720239"/>
            <a:ext cx="2645212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Readability</a:t>
            </a:r>
            <a:endParaRPr lang="en-US" sz="2083" dirty="0"/>
          </a:p>
        </p:txBody>
      </p:sp>
      <p:sp>
        <p:nvSpPr>
          <p:cNvPr id="14" name="Text 7"/>
          <p:cNvSpPr/>
          <p:nvPr/>
        </p:nvSpPr>
        <p:spPr>
          <a:xfrm>
            <a:off x="7866936" y="6193631"/>
            <a:ext cx="5930265" cy="1143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9"/>
              </a:lnSpc>
              <a:buNone/>
            </a:pPr>
            <a:r>
              <a:rPr lang="en-US" sz="187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Well-structured paragraphs with appropriate spacing and formatting can improve the overall readability and user experience of a web page.</a:t>
            </a:r>
            <a:endParaRPr lang="en-US" sz="18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87225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Links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Internal Links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3764875"/>
            <a:ext cx="35939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element is used to create links between different pages or sections within a website, using 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attribute to specify the destination.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External Links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376487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links can also be used to connect a web page to external resources, such as other websites, documents, or media files, by providing a valid URL in 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attribute.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17515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Accessibility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3764875"/>
            <a:ext cx="359390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clear and descriptive link text, as well as using 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title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attribute, can improve the accessibility of links for users with disabilities or screen readers.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78152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HTML Images</a:t>
            </a:r>
            <a:endParaRPr lang="en-US" sz="432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1961078"/>
            <a:ext cx="3749040" cy="2317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458676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Image Sources</a:t>
            </a:r>
            <a:endParaRPr lang="en-US" sz="2160" dirty="0"/>
          </a:p>
        </p:txBody>
      </p:sp>
      <p:sp>
        <p:nvSpPr>
          <p:cNvPr id="7" name="Text 3"/>
          <p:cNvSpPr/>
          <p:nvPr/>
        </p:nvSpPr>
        <p:spPr>
          <a:xfrm>
            <a:off x="1321356" y="5077778"/>
            <a:ext cx="37490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&lt;img&gt;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element is used to embed images on a web page, with 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attribute specifying the file path or URL of the image.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680" y="1961078"/>
            <a:ext cx="3749040" cy="2317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0680" y="458676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Accessibility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5440680" y="5077778"/>
            <a:ext cx="3749040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</a:t>
            </a:r>
            <a:r>
              <a:rPr lang="en-US" sz="1944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alt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attribute should be used to provide alternative text descriptions of images, which can be read by screen readers or displayed when the image cannot be loaded.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004" y="1961078"/>
            <a:ext cx="3749040" cy="23170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60004" y="458676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Responsive Design</a:t>
            </a:r>
            <a:endParaRPr lang="en-US" sz="2160" dirty="0"/>
          </a:p>
        </p:txBody>
      </p:sp>
      <p:sp>
        <p:nvSpPr>
          <p:cNvPr id="13" name="Text 7"/>
          <p:cNvSpPr/>
          <p:nvPr/>
        </p:nvSpPr>
        <p:spPr>
          <a:xfrm>
            <a:off x="9560004" y="5077778"/>
            <a:ext cx="37490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images can be made responsive by using CSS to adjust their size and position based on the user's device and screen size.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911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</vt:lpstr>
      <vt:lpstr>Consolas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2024-07-18T16:55:13Z</dcterms:created>
  <dcterms:modified xsi:type="dcterms:W3CDTF">2024-07-18T17:01:53Z</dcterms:modified>
</cp:coreProperties>
</file>